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6C2AF6-56E0-4069-841C-0647F600CC31}" type="datetimeFigureOut">
              <a:rPr lang="en-US" smtClean="0"/>
              <a:pPr/>
              <a:t>1/19/2023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8A9D5D-1F63-40E0-A8CD-3DEDDEB472C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20" y="1122365"/>
            <a:ext cx="8858280" cy="1163628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14620"/>
            <a:ext cx="6858000" cy="402146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FFFF00"/>
                </a:solidFill>
              </a:rPr>
              <a:t>Department – </a:t>
            </a:r>
            <a:r>
              <a:rPr lang="en-IN" b="1" dirty="0">
                <a:solidFill>
                  <a:srgbClr val="FFFF00"/>
                </a:solidFill>
              </a:rPr>
              <a:t>Sanskrit</a:t>
            </a:r>
          </a:p>
          <a:p>
            <a:r>
              <a:rPr lang="en-IN" dirty="0">
                <a:solidFill>
                  <a:srgbClr val="FFFF00"/>
                </a:solidFill>
              </a:rPr>
              <a:t>Session : </a:t>
            </a:r>
            <a:r>
              <a:rPr lang="en-IN" dirty="0" smtClean="0">
                <a:solidFill>
                  <a:srgbClr val="FFFF00"/>
                </a:solidFill>
              </a:rPr>
              <a:t>2021-22</a:t>
            </a:r>
            <a:endParaRPr lang="en-IN" dirty="0">
              <a:solidFill>
                <a:srgbClr val="FFFF00"/>
              </a:solidFill>
            </a:endParaRPr>
          </a:p>
          <a:p>
            <a:r>
              <a:rPr lang="en-IN" dirty="0">
                <a:solidFill>
                  <a:srgbClr val="FFFF00"/>
                </a:solidFill>
              </a:rPr>
              <a:t>Semester: IV</a:t>
            </a:r>
          </a:p>
          <a:p>
            <a:r>
              <a:rPr lang="en-IN" dirty="0">
                <a:solidFill>
                  <a:srgbClr val="FFFF00"/>
                </a:solidFill>
              </a:rPr>
              <a:t>Subject:  </a:t>
            </a:r>
            <a:r>
              <a:rPr lang="en-IN" dirty="0" err="1" smtClean="0">
                <a:solidFill>
                  <a:srgbClr val="FFFF00"/>
                </a:solidFill>
              </a:rPr>
              <a:t>Pramanam</a:t>
            </a:r>
            <a:r>
              <a:rPr lang="en-IN" dirty="0" smtClean="0">
                <a:solidFill>
                  <a:srgbClr val="FFFF00"/>
                </a:solidFill>
              </a:rPr>
              <a:t> according to </a:t>
            </a:r>
            <a:r>
              <a:rPr lang="en-IN" dirty="0" err="1" smtClean="0">
                <a:solidFill>
                  <a:srgbClr val="FFFF00"/>
                </a:solidFill>
              </a:rPr>
              <a:t>Nyaya</a:t>
            </a:r>
            <a:r>
              <a:rPr lang="en-IN" dirty="0" smtClean="0">
                <a:solidFill>
                  <a:srgbClr val="FFFF00"/>
                </a:solidFill>
              </a:rPr>
              <a:t> Philosophy</a:t>
            </a:r>
            <a:endParaRPr lang="en-IN" dirty="0">
              <a:solidFill>
                <a:srgbClr val="FFFF00"/>
              </a:solidFill>
            </a:endParaRPr>
          </a:p>
          <a:p>
            <a:r>
              <a:rPr lang="en-IN" dirty="0">
                <a:solidFill>
                  <a:srgbClr val="FFFF00"/>
                </a:solidFill>
              </a:rPr>
              <a:t>Teacher’s Name: </a:t>
            </a:r>
            <a:endParaRPr lang="en-IN" dirty="0" smtClean="0">
              <a:solidFill>
                <a:srgbClr val="FFFF00"/>
              </a:solidFill>
            </a:endParaRPr>
          </a:p>
          <a:p>
            <a:r>
              <a:rPr lang="en-IN" dirty="0" smtClean="0">
                <a:solidFill>
                  <a:srgbClr val="FFFF00"/>
                </a:solidFill>
              </a:rPr>
              <a:t>AMIYA KUMAR SATPATI</a:t>
            </a:r>
            <a:endParaRPr lang="en-IN" dirty="0">
              <a:solidFill>
                <a:srgbClr val="FFFF00"/>
              </a:solidFill>
            </a:endParaRPr>
          </a:p>
          <a:p>
            <a:endParaRPr lang="en-IN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182" y="285728"/>
            <a:ext cx="1500198" cy="10796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न्यायनये प्रमाणम्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endParaRPr lang="en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मानाधीना मेयसिद्धिः – इति प्रमेयज्ञानार्थं प्रमाणज्ञानम् आवश्यकम्।</a:t>
            </a: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यथार्थज्ञानस्य कारणीभूतं प्रमाणम् । प्रमीयते अनेनेति करणार्थाभिधानो हि प्रमाणशब्दः ।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प्रमाणसंख्याविषये दार्शनिकेषु विप्रतिपत्तिरस्ति।</a:t>
            </a:r>
            <a:endParaRPr lang="en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न्यायनये चत्वारि प्रमाणानि प्रसिद्धानि । प्रत्यक्षानुमानोपमानशब्दाः प्रमाणानि इति न्यायसूत्रम् । अतः प्रत्यक्षम्, अनुमानम्, उपमानम्, शब्दश्चेति प्रमाणानि।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प्रत्यक्षम्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प्रमाणेषु आदिमं प्रमाणं प्रत्यक्षम् ।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न्यायसूत्रं तावत् - 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इन्द्रियार्थसन्निकर्षोत्पन्नं ज्ञानमव्यपदेश्यमव्यभिचारि व्यवसायात्मकं प्रत्यक्षम् इति सूत्रम् । 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इन्द्रियस्य अर्थेन सन्निकर्षात् यज्ज्ञानम् उत्पद्यते तत्प्रत्यक्षम् । 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उदाहरणम्- घटप्रत्यक्षे, इन्द्रियस्य चक्षुरिन्द्रियस्य अर्थेन घटेन सह सन्निकर्षात् ’अयं घटः’ इति प्रत्यक्षं ज्ञानम् उत्पद्यते । 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प्रत्यक्षम् अव्यपदेशम्, अव्यभिचारि, व्यवसायात्मकम् भवेत् ।</a:t>
            </a: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अन</a:t>
            </a:r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ु</a:t>
            </a:r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मानम्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अथ तत्पूर्वकं त्रिविधमनुमानं पूर्ववच्छेषवत्सामान्यतोदृष्टं च[४] इति सूत्रम् । अथ तत्पूर्वकम् इत्यनेन लिङ्गलिङ्गिनोः सम्बन्धदर्शनं लिङ्गदर्शनं च अभिसम्बध्यते । स्मृत्या लिङ्गदर्शनेन च प्रत्यक्षः अनुमीयते ।</a:t>
            </a:r>
          </a:p>
          <a:p>
            <a:pPr marL="541338" indent="-363538"/>
            <a:r>
              <a:rPr lang="sa-IN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पूर्ववत्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– यत्र कारणेन कार्यम् अनुमीयते तत् पूर्ववदनुमानम् । यथा मेघोन्नत्या भविष्यति वृष्टिरिति ।</a:t>
            </a:r>
          </a:p>
          <a:p>
            <a:pPr marL="541338" indent="-363538"/>
            <a:r>
              <a:rPr lang="sa-IN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शेषवत्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– यत्र कार्येण कारणमनुमीयते तत् । पूर्वोदकविपरीतमुदकं नद्याः पूर्णत्वं शीघ्रतरत्वं च दृष्ट्वा स्रोतसः अनुमीयते भूता वृष्टिरिति।</a:t>
            </a:r>
          </a:p>
          <a:p>
            <a:pPr marL="541338" indent="-363538"/>
            <a:r>
              <a:rPr lang="sa-IN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सामान्यतोदृष्टम्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- व्रज्यापूर्वकम् अन्यत्र दृष्टस्य अन्यत्र दर्शनमिति । रामेश्वरे दृष्टस्य ज्ञानेशस्य तिरुपतौ दर्शनेन , तस्य गमनम् अनुमीयते ।</a:t>
            </a: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उपमानम्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4613423"/>
          </a:xfrm>
        </p:spPr>
        <p:txBody>
          <a:bodyPr>
            <a:normAutofit/>
          </a:bodyPr>
          <a:lstStyle/>
          <a:p>
            <a:pPr marL="541338" indent="-363538"/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प्रज्ञातेन सामान्यात् प्रज्ञापनीयस्य प्रज्ञापनम् उपमानम् इति ।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प्रसिद्धसाधर्म्यात् साध्यसाधनमुपमानम् [५] इति सूत्रम् ।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उपमितिकरणम् उपमानम् इति तर्कसङ्ग्रहे उक्तम् । गोः सादृश्यं गवि पश्यन् कश्चित् वदति, गोसदृशः गवयः इति । एवं चन्द्र एव मुखम् इत्यत्रापि । प्रसिद्धस्य चन्द्रस्य सादृश्यं मुखे पश्यन् वदति </a:t>
            </a: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उपमानप्रमाणं न सर्वैः दार्शनिकैः अङ्गीक्रियते। अन्यैर्दार्शनिकैः उपमानं प्रमाणान्तरे सन्निविष्टम्।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शब्दप्रमाणम्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4613423"/>
          </a:xfrm>
        </p:spPr>
        <p:txBody>
          <a:bodyPr>
            <a:normAutofit/>
          </a:bodyPr>
          <a:lstStyle/>
          <a:p>
            <a:pPr marL="541338" indent="-363538"/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प्रमाणेषु अन्तिमं चतुर्थं वा प्रमाणं शब्दप्रमाणम्।</a:t>
            </a:r>
          </a:p>
          <a:p>
            <a:pPr marL="541338" indent="-363538"/>
            <a:r>
              <a:rPr lang="hi-IN" sz="4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न्यायसूत्रं तावत् - आप्तोपदेशः शब्दः[६] इति सूत्रम् । आप्तः नाम यथार्थवक्ता । ईश्वरादयः आप्ताः ।</a:t>
            </a:r>
          </a:p>
          <a:p>
            <a:pPr marL="541338" indent="-363538">
              <a:buNone/>
            </a:pP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30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276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KHATRA ADIBASI MAHAVIDYALAYA</vt:lpstr>
      <vt:lpstr>न्यायनये प्रमाणम्</vt:lpstr>
      <vt:lpstr>प्रत्यक्षम्</vt:lpstr>
      <vt:lpstr>अनुमानम् </vt:lpstr>
      <vt:lpstr>उपमानम्</vt:lpstr>
      <vt:lpstr>शब्दप्रमाणम्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4</cp:revision>
  <dcterms:created xsi:type="dcterms:W3CDTF">2023-01-18T07:00:25Z</dcterms:created>
  <dcterms:modified xsi:type="dcterms:W3CDTF">2023-01-19T10:16:28Z</dcterms:modified>
</cp:coreProperties>
</file>